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7102475" cy="9388475"/>
  <p:embeddedFontLst>
    <p:embeddedFont>
      <p:font typeface="Corbel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id4gfkrkJS80JYnZbwRQQEaqEd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725E40-C856-4A9F-8118-B281B57276E1}">
  <a:tblStyle styleId="{5F725E40-C856-4A9F-8118-B281B57276E1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B"/>
          </a:solidFill>
        </a:fill>
      </a:tcStyle>
    </a:wholeTbl>
    <a:band1H>
      <a:tcTxStyle/>
      <a:tcStyle>
        <a:fill>
          <a:solidFill>
            <a:srgbClr val="CCE2F8"/>
          </a:solidFill>
        </a:fill>
      </a:tcStyle>
    </a:band1H>
    <a:band2H>
      <a:tcTxStyle/>
    </a:band2H>
    <a:band1V>
      <a:tcTxStyle/>
      <a:tcStyle>
        <a:fill>
          <a:solidFill>
            <a:srgbClr val="CCE2F8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Corbel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orbel-bold.fntdata"/><Relationship Id="rId16" Type="http://schemas.openxmlformats.org/officeDocument/2006/relationships/slide" Target="slides/slide11.xml"/><Relationship Id="rId38" Type="http://schemas.openxmlformats.org/officeDocument/2006/relationships/font" Target="fonts/Corbel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7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7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0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4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4" name="Google Shape;24;p34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Google Shape;25;p34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Google Shape;26;p34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Google Shape;27;p34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8" name="Google Shape;28;p34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9" name="Google Shape;29;p34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30" name="Google Shape;30;p34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34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1" type="ftr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/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/>
          <p:nvPr>
            <p:ph idx="2" type="pic"/>
          </p:nvPr>
        </p:nvSpPr>
        <p:spPr>
          <a:xfrm>
            <a:off x="23860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3"/>
          <p:cNvSpPr txBox="1"/>
          <p:nvPr>
            <p:ph idx="1" type="body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90" name="Google Shape;90;p4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3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4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4"/>
          <p:cNvSpPr txBox="1"/>
          <p:nvPr>
            <p:ph idx="1" type="body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4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4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5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01" name="Google Shape;101;p45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02" name="Google Shape;102;p45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5"/>
          <p:cNvSpPr txBox="1"/>
          <p:nvPr>
            <p:ph idx="1" type="body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3480"/>
              <a:buFont typeface="Corbel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5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5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2" type="body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4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5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 txBox="1"/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1" type="body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4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6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7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6" name="Google Shape;116;p47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7" name="Google Shape;117;p47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7"/>
          <p:cNvSpPr txBox="1"/>
          <p:nvPr>
            <p:ph idx="1" type="body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5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5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19" name="Google Shape;119;p47"/>
          <p:cNvSpPr txBox="1"/>
          <p:nvPr>
            <p:ph idx="2" type="body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4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8"/>
          <p:cNvSpPr txBox="1"/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8"/>
          <p:cNvSpPr txBox="1"/>
          <p:nvPr>
            <p:ph idx="1" type="body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5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5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2" type="body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4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9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9"/>
          <p:cNvSpPr txBox="1"/>
          <p:nvPr>
            <p:ph idx="1" type="body"/>
          </p:nvPr>
        </p:nvSpPr>
        <p:spPr>
          <a:xfrm rot="5400000">
            <a:off x="4644547" y="-1067276"/>
            <a:ext cx="3698240" cy="1001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5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5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3" name="Google Shape;133;p4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9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0"/>
          <p:cNvSpPr txBox="1"/>
          <p:nvPr>
            <p:ph type="title"/>
          </p:nvPr>
        </p:nvSpPr>
        <p:spPr>
          <a:xfrm rot="5400000">
            <a:off x="8065140" y="2353316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0"/>
          <p:cNvSpPr txBox="1"/>
          <p:nvPr>
            <p:ph idx="1" type="body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5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5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9" name="Google Shape;139;p5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0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5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5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type="title"/>
          </p:nvPr>
        </p:nvSpPr>
        <p:spPr>
          <a:xfrm>
            <a:off x="1484311" y="685801"/>
            <a:ext cx="10018713" cy="94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" type="body"/>
          </p:nvPr>
        </p:nvSpPr>
        <p:spPr>
          <a:xfrm>
            <a:off x="1484312" y="2214879"/>
            <a:ext cx="4895055" cy="357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algn="l">
              <a:spcBef>
                <a:spcPts val="480"/>
              </a:spcBef>
              <a:spcAft>
                <a:spcPts val="0"/>
              </a:spcAft>
              <a:buSzPts val="3480"/>
              <a:buChar char="•"/>
              <a:defRPr sz="2400"/>
            </a:lvl1pPr>
            <a:lvl2pPr indent="-412750" lvl="1" marL="914400" algn="l">
              <a:spcBef>
                <a:spcPts val="600"/>
              </a:spcBef>
              <a:spcAft>
                <a:spcPts val="0"/>
              </a:spcAft>
              <a:buSzPts val="2900"/>
              <a:buChar char="•"/>
              <a:defRPr sz="2000"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3pPr>
            <a:lvl4pPr indent="-375920" lvl="3" marL="18288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4pPr>
            <a:lvl5pPr indent="-375920" lvl="4" marL="22860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5pPr>
            <a:lvl6pPr indent="-339090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90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44" name="Google Shape;44;p36"/>
          <p:cNvSpPr txBox="1"/>
          <p:nvPr>
            <p:ph idx="2" type="body"/>
          </p:nvPr>
        </p:nvSpPr>
        <p:spPr>
          <a:xfrm>
            <a:off x="6607967" y="2214880"/>
            <a:ext cx="4895056" cy="357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algn="l">
              <a:spcBef>
                <a:spcPts val="480"/>
              </a:spcBef>
              <a:spcAft>
                <a:spcPts val="0"/>
              </a:spcAft>
              <a:buSzPts val="3480"/>
              <a:buChar char="•"/>
              <a:defRPr sz="2400"/>
            </a:lvl1pPr>
            <a:lvl2pPr indent="-412750" lvl="1" marL="914400" algn="l">
              <a:spcBef>
                <a:spcPts val="600"/>
              </a:spcBef>
              <a:spcAft>
                <a:spcPts val="0"/>
              </a:spcAft>
              <a:buSzPts val="2900"/>
              <a:buChar char="•"/>
              <a:defRPr sz="2000"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3pPr>
            <a:lvl4pPr indent="-375920" lvl="3" marL="18288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4pPr>
            <a:lvl5pPr indent="-375920" lvl="4" marL="22860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5pPr>
            <a:lvl6pPr indent="-339090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90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45" name="Google Shape;45;p3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/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" type="body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3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" type="body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66" name="Google Shape;66;p40"/>
          <p:cNvSpPr txBox="1"/>
          <p:nvPr>
            <p:ph idx="2" type="body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20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90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90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90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90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67" name="Google Shape;67;p40"/>
          <p:cNvSpPr txBox="1"/>
          <p:nvPr>
            <p:ph idx="3" type="body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68" name="Google Shape;68;p40"/>
          <p:cNvSpPr txBox="1"/>
          <p:nvPr>
            <p:ph idx="4" type="body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20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90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90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90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90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20" lvl="2" marL="13716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5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5" lvl="5" marL="27432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5" lvl="6" marL="32004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5" lvl="7" marL="3657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5" lvl="8" marL="4114800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75" name="Google Shape;75;p41"/>
          <p:cNvSpPr txBox="1"/>
          <p:nvPr>
            <p:ph idx="2" type="body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76" name="Google Shape;76;p4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/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/>
          <p:nvPr>
            <p:ph idx="2" type="pic"/>
          </p:nvPr>
        </p:nvSpPr>
        <p:spPr>
          <a:xfrm>
            <a:off x="7594682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2"/>
          <p:cNvSpPr txBox="1"/>
          <p:nvPr>
            <p:ph idx="1" type="body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83" name="Google Shape;83;p4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3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Google Shape;11;p33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33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33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33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5" name="Google Shape;15;p33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6" name="Google Shape;16;p33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33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33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8641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1186C3"/>
              </a:buClr>
              <a:buSzPts val="406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4958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41275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9433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7592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5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5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5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5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3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" name="Google Shape;20;p33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Google Shape;21;p3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/>
              <a:t>Working Genius - Introduction</a:t>
            </a:r>
            <a:endParaRPr/>
          </a:p>
        </p:txBody>
      </p:sp>
      <p:sp>
        <p:nvSpPr>
          <p:cNvPr id="147" name="Google Shape;147;p1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US" sz="2000"/>
              <a:t>What are you naturally wired to do?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2000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n-US" sz="2000"/>
              <a:t>By Mark Irvin, Convene and  Clarity Leadership Group, LLC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n-US" sz="2000"/>
              <a:t>Ideas based on the Patrick Lencioni’s Table Group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0"/>
          <p:cNvPicPr preferRelativeResize="0"/>
          <p:nvPr/>
        </p:nvPicPr>
        <p:blipFill rotWithShape="1">
          <a:blip r:embed="rId3">
            <a:alphaModFix/>
          </a:blip>
          <a:srcRect b="5324" l="3083" r="3083" t="15112"/>
          <a:stretch/>
        </p:blipFill>
        <p:spPr>
          <a:xfrm>
            <a:off x="375920" y="700722"/>
            <a:ext cx="11440160" cy="545655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21" name="Google Shape;221;p1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/>
              <a:t>Think of a product “life cycle” or service idea from creation to being fully available</a:t>
            </a:r>
            <a:endParaRPr/>
          </a:p>
        </p:txBody>
      </p:sp>
      <p:pic>
        <p:nvPicPr>
          <p:cNvPr descr="Product Life Cycle Curve | Download Scientific Diagram" id="227" name="Google Shape;2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666" y="2381250"/>
            <a:ext cx="8096250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29" name="Google Shape;229;p1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title"/>
          </p:nvPr>
        </p:nvSpPr>
        <p:spPr>
          <a:xfrm>
            <a:off x="1566504" y="254286"/>
            <a:ext cx="10018713" cy="783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Think 3 phases </a:t>
            </a:r>
            <a:endParaRPr/>
          </a:p>
        </p:txBody>
      </p:sp>
      <p:grpSp>
        <p:nvGrpSpPr>
          <p:cNvPr id="235" name="Google Shape;235;p12"/>
          <p:cNvGrpSpPr/>
          <p:nvPr/>
        </p:nvGrpSpPr>
        <p:grpSpPr>
          <a:xfrm>
            <a:off x="1342090" y="1253448"/>
            <a:ext cx="10467540" cy="5269880"/>
            <a:chOff x="751840" y="1140432"/>
            <a:chExt cx="10467540" cy="5269880"/>
          </a:xfrm>
        </p:grpSpPr>
        <p:pic>
          <p:nvPicPr>
            <p:cNvPr id="236" name="Google Shape;236;p12"/>
            <p:cNvPicPr preferRelativeResize="0"/>
            <p:nvPr/>
          </p:nvPicPr>
          <p:blipFill rotWithShape="1">
            <a:blip r:embed="rId3">
              <a:alphaModFix/>
            </a:blip>
            <a:srcRect b="5324" l="3083" r="11061" t="37104"/>
            <a:stretch/>
          </p:blipFill>
          <p:spPr>
            <a:xfrm>
              <a:off x="751840" y="1140432"/>
              <a:ext cx="10467540" cy="3948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2"/>
            <p:cNvSpPr/>
            <p:nvPr/>
          </p:nvSpPr>
          <p:spPr>
            <a:xfrm rot="-5400000">
              <a:off x="3765971" y="4497512"/>
              <a:ext cx="774722" cy="2162709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 rot="-5400000">
              <a:off x="8653046" y="4497512"/>
              <a:ext cx="774722" cy="2162709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 rot="-5400000">
              <a:off x="6325948" y="4497512"/>
              <a:ext cx="774722" cy="2162709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3293994" y="5887092"/>
              <a:ext cx="17186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IDEATION</a:t>
              </a:r>
              <a:endParaRPr/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5651616" y="5887092"/>
              <a:ext cx="211423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ACTIVATION</a:t>
              </a:r>
              <a:endParaRPr/>
            </a:p>
          </p:txBody>
        </p:sp>
        <p:sp>
          <p:nvSpPr>
            <p:cNvPr id="242" name="Google Shape;242;p12"/>
            <p:cNvSpPr txBox="1"/>
            <p:nvPr/>
          </p:nvSpPr>
          <p:spPr>
            <a:xfrm>
              <a:off x="8019935" y="5887092"/>
              <a:ext cx="20409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EXECUTION</a:t>
              </a:r>
              <a:endParaRPr/>
            </a:p>
          </p:txBody>
        </p:sp>
      </p:grpSp>
      <p:sp>
        <p:nvSpPr>
          <p:cNvPr id="243" name="Google Shape;243;p12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44" name="Google Shape;244;p1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3">
            <a:alphaModFix/>
          </a:blip>
          <a:srcRect b="0" l="14083" r="64167" t="50000"/>
          <a:stretch/>
        </p:blipFill>
        <p:spPr>
          <a:xfrm>
            <a:off x="1106627" y="150561"/>
            <a:ext cx="10515599" cy="6798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13"/>
          <p:cNvCxnSpPr/>
          <p:nvPr/>
        </p:nvCxnSpPr>
        <p:spPr>
          <a:xfrm>
            <a:off x="7366571" y="1921267"/>
            <a:ext cx="1109609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52" name="Google Shape;252;p13"/>
          <p:cNvCxnSpPr/>
          <p:nvPr/>
        </p:nvCxnSpPr>
        <p:spPr>
          <a:xfrm>
            <a:off x="8813514" y="1921267"/>
            <a:ext cx="1109609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53" name="Google Shape;253;p13"/>
          <p:cNvCxnSpPr/>
          <p:nvPr/>
        </p:nvCxnSpPr>
        <p:spPr>
          <a:xfrm>
            <a:off x="7366571" y="2536004"/>
            <a:ext cx="1109609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54" name="Google Shape;254;p13"/>
          <p:cNvCxnSpPr/>
          <p:nvPr/>
        </p:nvCxnSpPr>
        <p:spPr>
          <a:xfrm>
            <a:off x="9604625" y="2553127"/>
            <a:ext cx="1109609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55" name="Google Shape;255;p13"/>
          <p:cNvCxnSpPr/>
          <p:nvPr/>
        </p:nvCxnSpPr>
        <p:spPr>
          <a:xfrm>
            <a:off x="7921375" y="3178138"/>
            <a:ext cx="1109609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56" name="Google Shape;256;p13"/>
          <p:cNvCxnSpPr/>
          <p:nvPr/>
        </p:nvCxnSpPr>
        <p:spPr>
          <a:xfrm>
            <a:off x="7703905" y="3812547"/>
            <a:ext cx="3190923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57" name="Google Shape;257;p13"/>
          <p:cNvCxnSpPr/>
          <p:nvPr/>
        </p:nvCxnSpPr>
        <p:spPr>
          <a:xfrm>
            <a:off x="6096000" y="1906093"/>
            <a:ext cx="1109609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58" name="Google Shape;258;p13"/>
          <p:cNvCxnSpPr/>
          <p:nvPr/>
        </p:nvCxnSpPr>
        <p:spPr>
          <a:xfrm>
            <a:off x="7703905" y="4461133"/>
            <a:ext cx="3190923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59" name="Google Shape;259;p13"/>
          <p:cNvCxnSpPr/>
          <p:nvPr/>
        </p:nvCxnSpPr>
        <p:spPr>
          <a:xfrm>
            <a:off x="7435522" y="5109719"/>
            <a:ext cx="2707938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cxnSp>
        <p:nvCxnSpPr>
          <p:cNvPr id="260" name="Google Shape;260;p13"/>
          <p:cNvCxnSpPr/>
          <p:nvPr/>
        </p:nvCxnSpPr>
        <p:spPr>
          <a:xfrm>
            <a:off x="3526285" y="5361357"/>
            <a:ext cx="2707938" cy="0"/>
          </a:xfrm>
          <a:prstGeom prst="straightConnector1">
            <a:avLst/>
          </a:prstGeom>
          <a:noFill/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</p:cxnSp>
      <p:sp>
        <p:nvSpPr>
          <p:cNvPr id="261" name="Google Shape;261;p13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62" name="Google Shape;262;p1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>
            <p:ph type="title"/>
          </p:nvPr>
        </p:nvSpPr>
        <p:spPr>
          <a:xfrm>
            <a:off x="1484311" y="685801"/>
            <a:ext cx="10018713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How does this work?</a:t>
            </a:r>
            <a:endParaRPr/>
          </a:p>
        </p:txBody>
      </p:sp>
      <p:sp>
        <p:nvSpPr>
          <p:cNvPr id="268" name="Google Shape;268;p14"/>
          <p:cNvSpPr txBox="1"/>
          <p:nvPr>
            <p:ph idx="1" type="body"/>
          </p:nvPr>
        </p:nvSpPr>
        <p:spPr>
          <a:xfrm>
            <a:off x="1484310" y="2066544"/>
            <a:ext cx="10018713" cy="4303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Across hundreds of thousands of results, everyone naturally has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Category 1: Your Working Geniuses - these top 2 are in your sweet spot.</a:t>
            </a:r>
            <a:endParaRPr/>
          </a:p>
          <a:p>
            <a:pPr indent="-285750" lvl="2" marL="12001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You have passion about doing that work, you are good at it, and doing it doesn’t drain you.</a:t>
            </a:r>
            <a:endParaRPr/>
          </a:p>
          <a:p>
            <a:pPr indent="-285750" lvl="2" marL="12001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You receive energy and joy when working in these ways.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Category 2: Your Working competencies – middle 2 of the 6</a:t>
            </a:r>
            <a:endParaRPr/>
          </a:p>
          <a:p>
            <a:pPr indent="-285750" lvl="2" marL="12001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You can do them, but if you do them on a sustained basis, they will deplete you.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Category 3: Your Frustrations – bottom 2 of the 6 </a:t>
            </a:r>
            <a:endParaRPr/>
          </a:p>
          <a:p>
            <a:pPr indent="-285750" lvl="2" marL="12001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You are not good at these, don’t have passion around them, and they deplete you.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Think of a stop light – Green, yellow, red types of work/tasks</a:t>
            </a:r>
            <a:endParaRPr/>
          </a:p>
        </p:txBody>
      </p:sp>
      <p:sp>
        <p:nvSpPr>
          <p:cNvPr id="269" name="Google Shape;269;p14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70" name="Google Shape;270;p14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/>
          <p:nvPr>
            <p:ph type="title"/>
          </p:nvPr>
        </p:nvSpPr>
        <p:spPr>
          <a:xfrm>
            <a:off x="1484311" y="685801"/>
            <a:ext cx="100187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The Genius of Wonder – Part of Ideation</a:t>
            </a:r>
            <a:endParaRPr/>
          </a:p>
        </p:txBody>
      </p:sp>
      <p:sp>
        <p:nvSpPr>
          <p:cNvPr id="276" name="Google Shape;276;p15"/>
          <p:cNvSpPr txBox="1"/>
          <p:nvPr>
            <p:ph idx="1" type="body"/>
          </p:nvPr>
        </p:nvSpPr>
        <p:spPr>
          <a:xfrm>
            <a:off x="1484312" y="2214879"/>
            <a:ext cx="4895055" cy="395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love to do: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Ask Big picture questions</a:t>
            </a:r>
            <a:endParaRPr/>
          </a:p>
          <a:p>
            <a:pPr indent="-285750" lvl="2" marL="1200150" rtl="0" algn="l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How could things be different?</a:t>
            </a:r>
            <a:endParaRPr/>
          </a:p>
          <a:p>
            <a:pPr indent="-285750" lvl="2" marL="1200150" rtl="0" algn="l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What would happen if we did ____________?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crave…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Consideration of your wonderings…</a:t>
            </a:r>
            <a:endParaRPr/>
          </a:p>
        </p:txBody>
      </p:sp>
      <p:sp>
        <p:nvSpPr>
          <p:cNvPr id="277" name="Google Shape;277;p15"/>
          <p:cNvSpPr txBox="1"/>
          <p:nvPr>
            <p:ph idx="2" type="body"/>
          </p:nvPr>
        </p:nvSpPr>
        <p:spPr>
          <a:xfrm>
            <a:off x="6607967" y="2214879"/>
            <a:ext cx="4895056" cy="3957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drives you crazy: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When you don’t have “think time” to ponder…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When others shoot your ideas down without even giving them a real thought.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Worst response – “Who cares!”</a:t>
            </a:r>
            <a:endParaRPr/>
          </a:p>
        </p:txBody>
      </p:sp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 b="34698" l="15074" r="64626" t="59143"/>
          <a:stretch/>
        </p:blipFill>
        <p:spPr>
          <a:xfrm>
            <a:off x="1484312" y="1705407"/>
            <a:ext cx="9814554" cy="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80" name="Google Shape;280;p1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/>
          <p:nvPr>
            <p:ph type="title"/>
          </p:nvPr>
        </p:nvSpPr>
        <p:spPr>
          <a:xfrm>
            <a:off x="1484311" y="685801"/>
            <a:ext cx="100187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The Genius of Invention – Part of Ideation</a:t>
            </a:r>
            <a:endParaRPr/>
          </a:p>
        </p:txBody>
      </p:sp>
      <p:sp>
        <p:nvSpPr>
          <p:cNvPr id="286" name="Google Shape;286;p16"/>
          <p:cNvSpPr txBox="1"/>
          <p:nvPr>
            <p:ph idx="1" type="body"/>
          </p:nvPr>
        </p:nvSpPr>
        <p:spPr>
          <a:xfrm>
            <a:off x="1484312" y="2214879"/>
            <a:ext cx="4895055" cy="381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love to do: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Take someone’s wonder idea and help create the path, system, tools to it becoming reality.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Come up with the initial x things that need to happen to make a change or see an idea come to life.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You crave … freedom to invent</a:t>
            </a:r>
            <a:endParaRPr/>
          </a:p>
        </p:txBody>
      </p:sp>
      <p:sp>
        <p:nvSpPr>
          <p:cNvPr id="287" name="Google Shape;287;p16"/>
          <p:cNvSpPr txBox="1"/>
          <p:nvPr>
            <p:ph idx="2" type="body"/>
          </p:nvPr>
        </p:nvSpPr>
        <p:spPr>
          <a:xfrm>
            <a:off x="6607967" y="2214880"/>
            <a:ext cx="4895056" cy="3816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drives you crazy: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A team getting stuck and not being able to create change.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Getting bogged down in not having everything just right.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Being boxed in for a solution.</a:t>
            </a:r>
            <a:endParaRPr/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b="29861" l="16565" r="64249" t="64514"/>
          <a:stretch/>
        </p:blipFill>
        <p:spPr>
          <a:xfrm>
            <a:off x="1484312" y="1778000"/>
            <a:ext cx="9275838" cy="76474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90" name="Google Shape;290;p1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/>
          <p:nvPr>
            <p:ph type="title"/>
          </p:nvPr>
        </p:nvSpPr>
        <p:spPr>
          <a:xfrm>
            <a:off x="1484311" y="685801"/>
            <a:ext cx="100187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The Genius of Discernment – Part of Activation</a:t>
            </a:r>
            <a:endParaRPr/>
          </a:p>
        </p:txBody>
      </p:sp>
      <p:sp>
        <p:nvSpPr>
          <p:cNvPr id="296" name="Google Shape;296;p17"/>
          <p:cNvSpPr txBox="1"/>
          <p:nvPr>
            <p:ph idx="1" type="body"/>
          </p:nvPr>
        </p:nvSpPr>
        <p:spPr>
          <a:xfrm>
            <a:off x="1484311" y="2496077"/>
            <a:ext cx="4895055" cy="357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love to do: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Use your gut to refine ok ideas to make them good or great ideas.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Find the holes in ideas.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Because this is part of activation – think through the lens of how will others hear this idea.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crave… trust of your gut</a:t>
            </a:r>
            <a:endParaRPr/>
          </a:p>
        </p:txBody>
      </p:sp>
      <p:sp>
        <p:nvSpPr>
          <p:cNvPr id="297" name="Google Shape;297;p17"/>
          <p:cNvSpPr txBox="1"/>
          <p:nvPr>
            <p:ph idx="2" type="body"/>
          </p:nvPr>
        </p:nvSpPr>
        <p:spPr>
          <a:xfrm>
            <a:off x="6607967" y="2214880"/>
            <a:ext cx="4895056" cy="357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drives you crazy: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When ideation doesn’t go through the process of refinement and bad ideas become reality.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What you hate - When you give your opinion, and someone says – “prove it” or “where’s the data”.</a:t>
            </a:r>
            <a:endParaRPr/>
          </a:p>
        </p:txBody>
      </p:sp>
      <p:pic>
        <p:nvPicPr>
          <p:cNvPr id="298" name="Google Shape;298;p17"/>
          <p:cNvPicPr preferRelativeResize="0"/>
          <p:nvPr/>
        </p:nvPicPr>
        <p:blipFill rotWithShape="1">
          <a:blip r:embed="rId3">
            <a:alphaModFix/>
          </a:blip>
          <a:srcRect b="24543" l="15437" r="65377" t="69298"/>
          <a:stretch/>
        </p:blipFill>
        <p:spPr>
          <a:xfrm>
            <a:off x="1484311" y="1684142"/>
            <a:ext cx="9275838" cy="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7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00" name="Google Shape;300;p1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type="title"/>
          </p:nvPr>
        </p:nvSpPr>
        <p:spPr>
          <a:xfrm>
            <a:off x="1484311" y="685801"/>
            <a:ext cx="100187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The Genius of Galvanizing – Part of Activation</a:t>
            </a:r>
            <a:endParaRPr/>
          </a:p>
        </p:txBody>
      </p:sp>
      <p:sp>
        <p:nvSpPr>
          <p:cNvPr id="306" name="Google Shape;306;p18"/>
          <p:cNvSpPr txBox="1"/>
          <p:nvPr>
            <p:ph idx="1" type="body"/>
          </p:nvPr>
        </p:nvSpPr>
        <p:spPr>
          <a:xfrm>
            <a:off x="1484311" y="2291077"/>
            <a:ext cx="4895055" cy="3877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love to do: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Get a group of people together, get them buying into a vision or idea and see them embrace it.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Have people go to you to help roll out an idea across teams.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crave…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Confirmation of people “getting it”.</a:t>
            </a:r>
            <a:endParaRPr/>
          </a:p>
        </p:txBody>
      </p:sp>
      <p:sp>
        <p:nvSpPr>
          <p:cNvPr id="307" name="Google Shape;307;p18"/>
          <p:cNvSpPr txBox="1"/>
          <p:nvPr>
            <p:ph idx="2" type="body"/>
          </p:nvPr>
        </p:nvSpPr>
        <p:spPr>
          <a:xfrm>
            <a:off x="6607967" y="2214879"/>
            <a:ext cx="4895056" cy="3877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drives you crazy: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Indifference…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Apathy …</a:t>
            </a:r>
            <a:endParaRPr/>
          </a:p>
        </p:txBody>
      </p:sp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 b="20104" l="15550" r="65264" t="73737"/>
          <a:stretch/>
        </p:blipFill>
        <p:spPr>
          <a:xfrm>
            <a:off x="1484311" y="1684142"/>
            <a:ext cx="9275838" cy="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10" name="Google Shape;310;p1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1484311" y="685801"/>
            <a:ext cx="100187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The Genius of Enabling – Part of Execution</a:t>
            </a:r>
            <a:endParaRPr/>
          </a:p>
        </p:txBody>
      </p:sp>
      <p:sp>
        <p:nvSpPr>
          <p:cNvPr id="316" name="Google Shape;316;p19"/>
          <p:cNvSpPr txBox="1"/>
          <p:nvPr>
            <p:ph idx="1" type="body"/>
          </p:nvPr>
        </p:nvSpPr>
        <p:spPr>
          <a:xfrm>
            <a:off x="1408112" y="2680546"/>
            <a:ext cx="4895055" cy="357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love to do: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See something where someone is struggling and think I can help.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When you go to help – don’t come up with 10 ways to do it different (invention/discernment) but help in the way the person wants it done.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crave … Appreciation, not public recognition</a:t>
            </a:r>
            <a:endParaRPr/>
          </a:p>
        </p:txBody>
      </p:sp>
      <p:sp>
        <p:nvSpPr>
          <p:cNvPr id="317" name="Google Shape;317;p19"/>
          <p:cNvSpPr txBox="1"/>
          <p:nvPr>
            <p:ph idx="2" type="body"/>
          </p:nvPr>
        </p:nvSpPr>
        <p:spPr>
          <a:xfrm>
            <a:off x="6493667" y="2680546"/>
            <a:ext cx="4895056" cy="357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drives you crazy: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Watching people struggle when you see how it could get done.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Silos – I can’t help them because they are not on my team.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Hate – being ignored or taken for granted</a:t>
            </a:r>
            <a:endParaRPr/>
          </a:p>
          <a:p>
            <a:pPr indent="-101600" lvl="1" marL="742950" rtl="0" algn="l"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/>
          </a:p>
        </p:txBody>
      </p:sp>
      <p:pic>
        <p:nvPicPr>
          <p:cNvPr id="318" name="Google Shape;318;p19"/>
          <p:cNvPicPr preferRelativeResize="0"/>
          <p:nvPr/>
        </p:nvPicPr>
        <p:blipFill rotWithShape="1">
          <a:blip r:embed="rId3">
            <a:alphaModFix/>
          </a:blip>
          <a:srcRect b="14858" l="15474" r="65340" t="78983"/>
          <a:stretch/>
        </p:blipFill>
        <p:spPr>
          <a:xfrm>
            <a:off x="1484311" y="1684142"/>
            <a:ext cx="9275838" cy="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9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20" name="Google Shape;320;p1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Question 1</a:t>
            </a:r>
            <a:endParaRPr/>
          </a:p>
        </p:txBody>
      </p:sp>
      <p:sp>
        <p:nvSpPr>
          <p:cNvPr id="153" name="Google Shape;153;p2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Where does leadership development start?</a:t>
            </a:r>
            <a:endParaRPr/>
          </a:p>
          <a:p>
            <a:pPr indent="-27940" lvl="0" marL="2857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Answer – with knowing yourself…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Do you agree with the following quote?</a:t>
            </a:r>
            <a:endParaRPr/>
          </a:p>
        </p:txBody>
      </p:sp>
      <p:sp>
        <p:nvSpPr>
          <p:cNvPr id="154" name="Google Shape;154;p2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155" name="Google Shape;155;p2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/>
          <p:nvPr>
            <p:ph type="title"/>
          </p:nvPr>
        </p:nvSpPr>
        <p:spPr>
          <a:xfrm>
            <a:off x="1484311" y="685801"/>
            <a:ext cx="100187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The Genius of Tenacity – Part of Execution</a:t>
            </a:r>
            <a:endParaRPr/>
          </a:p>
        </p:txBody>
      </p:sp>
      <p:sp>
        <p:nvSpPr>
          <p:cNvPr id="326" name="Google Shape;326;p20"/>
          <p:cNvSpPr txBox="1"/>
          <p:nvPr>
            <p:ph idx="1" type="body"/>
          </p:nvPr>
        </p:nvSpPr>
        <p:spPr>
          <a:xfrm>
            <a:off x="1484312" y="2245702"/>
            <a:ext cx="4895055" cy="3926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love to do: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See things get fully completed.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Have a bent to kick butt and say hard to hear things to get things back on track or finished.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you crave… clarity, permission to do what it takes to get the job done.</a:t>
            </a:r>
            <a:endParaRPr/>
          </a:p>
        </p:txBody>
      </p:sp>
      <p:sp>
        <p:nvSpPr>
          <p:cNvPr id="327" name="Google Shape;327;p20"/>
          <p:cNvSpPr txBox="1"/>
          <p:nvPr>
            <p:ph idx="2" type="body"/>
          </p:nvPr>
        </p:nvSpPr>
        <p:spPr>
          <a:xfrm>
            <a:off x="6607967" y="2245703"/>
            <a:ext cx="4895056" cy="3926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drives you crazy: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Lack of progress.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Things ½ done.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People not following through on commitments.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Ambiguity on success, plans or goals. Lack of a plan.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Goal posts being moved in process.</a:t>
            </a: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3">
            <a:alphaModFix/>
          </a:blip>
          <a:srcRect b="10150" l="15569" r="65245" t="83691"/>
          <a:stretch/>
        </p:blipFill>
        <p:spPr>
          <a:xfrm>
            <a:off x="1484311" y="1684142"/>
            <a:ext cx="9275838" cy="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30" name="Google Shape;330;p2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>
            <p:ph type="title"/>
          </p:nvPr>
        </p:nvSpPr>
        <p:spPr>
          <a:xfrm>
            <a:off x="1484311" y="685800"/>
            <a:ext cx="10018713" cy="793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Think in terms of Elevation</a:t>
            </a:r>
            <a:endParaRPr/>
          </a:p>
        </p:txBody>
      </p:sp>
      <p:grpSp>
        <p:nvGrpSpPr>
          <p:cNvPr id="336" name="Google Shape;336;p21"/>
          <p:cNvGrpSpPr/>
          <p:nvPr/>
        </p:nvGrpSpPr>
        <p:grpSpPr>
          <a:xfrm>
            <a:off x="2336312" y="2138473"/>
            <a:ext cx="5728901" cy="878007"/>
            <a:chOff x="2336312" y="2138473"/>
            <a:chExt cx="5728901" cy="878007"/>
          </a:xfrm>
        </p:grpSpPr>
        <p:pic>
          <p:nvPicPr>
            <p:cNvPr descr="Icon&#10;&#10;Description automatically generated" id="337" name="Google Shape;33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36312" y="2138473"/>
              <a:ext cx="869226" cy="878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21"/>
            <p:cNvSpPr txBox="1"/>
            <p:nvPr/>
          </p:nvSpPr>
          <p:spPr>
            <a:xfrm>
              <a:off x="3359649" y="2352782"/>
              <a:ext cx="4705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Invention – 25,000 feet view</a:t>
              </a:r>
              <a:endParaRPr/>
            </a:p>
          </p:txBody>
        </p:sp>
      </p:grpSp>
      <p:grpSp>
        <p:nvGrpSpPr>
          <p:cNvPr id="339" name="Google Shape;339;p21"/>
          <p:cNvGrpSpPr/>
          <p:nvPr/>
        </p:nvGrpSpPr>
        <p:grpSpPr>
          <a:xfrm>
            <a:off x="3043516" y="3000353"/>
            <a:ext cx="5728901" cy="878007"/>
            <a:chOff x="2336312" y="2138473"/>
            <a:chExt cx="5728901" cy="878007"/>
          </a:xfrm>
        </p:grpSpPr>
        <p:pic>
          <p:nvPicPr>
            <p:cNvPr descr="Icon&#10;&#10;Description automatically generated" id="340" name="Google Shape;34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36312" y="2138473"/>
              <a:ext cx="869226" cy="878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21"/>
            <p:cNvSpPr txBox="1"/>
            <p:nvPr/>
          </p:nvSpPr>
          <p:spPr>
            <a:xfrm>
              <a:off x="3359649" y="2352782"/>
              <a:ext cx="4705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Discernment – 20,000 feet view</a:t>
              </a:r>
              <a:endParaRPr/>
            </a:p>
          </p:txBody>
        </p:sp>
      </p:grpSp>
      <p:grpSp>
        <p:nvGrpSpPr>
          <p:cNvPr id="342" name="Google Shape;342;p21"/>
          <p:cNvGrpSpPr/>
          <p:nvPr/>
        </p:nvGrpSpPr>
        <p:grpSpPr>
          <a:xfrm>
            <a:off x="3802092" y="3790246"/>
            <a:ext cx="5728901" cy="878007"/>
            <a:chOff x="2336312" y="2138473"/>
            <a:chExt cx="5728901" cy="878007"/>
          </a:xfrm>
        </p:grpSpPr>
        <p:pic>
          <p:nvPicPr>
            <p:cNvPr descr="Icon&#10;&#10;Description automatically generated" id="343" name="Google Shape;34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36312" y="2138473"/>
              <a:ext cx="869226" cy="878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21"/>
            <p:cNvSpPr txBox="1"/>
            <p:nvPr/>
          </p:nvSpPr>
          <p:spPr>
            <a:xfrm>
              <a:off x="3359649" y="2352782"/>
              <a:ext cx="4705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Galvanizing – 15,000 feet view</a:t>
              </a:r>
              <a:endParaRPr/>
            </a:p>
          </p:txBody>
        </p:sp>
      </p:grpSp>
      <p:grpSp>
        <p:nvGrpSpPr>
          <p:cNvPr id="345" name="Google Shape;345;p21"/>
          <p:cNvGrpSpPr/>
          <p:nvPr/>
        </p:nvGrpSpPr>
        <p:grpSpPr>
          <a:xfrm>
            <a:off x="4671318" y="4659966"/>
            <a:ext cx="5728901" cy="878007"/>
            <a:chOff x="2336312" y="2138473"/>
            <a:chExt cx="5728901" cy="878007"/>
          </a:xfrm>
        </p:grpSpPr>
        <p:pic>
          <p:nvPicPr>
            <p:cNvPr descr="Icon&#10;&#10;Description automatically generated" id="346" name="Google Shape;346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36312" y="2138473"/>
              <a:ext cx="869226" cy="878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21"/>
            <p:cNvSpPr txBox="1"/>
            <p:nvPr/>
          </p:nvSpPr>
          <p:spPr>
            <a:xfrm>
              <a:off x="3359649" y="2352782"/>
              <a:ext cx="4705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Enablement – 10,000 feet view</a:t>
              </a:r>
              <a:endParaRPr/>
            </a:p>
          </p:txBody>
        </p:sp>
      </p:grpSp>
      <p:grpSp>
        <p:nvGrpSpPr>
          <p:cNvPr id="348" name="Google Shape;348;p21"/>
          <p:cNvGrpSpPr/>
          <p:nvPr/>
        </p:nvGrpSpPr>
        <p:grpSpPr>
          <a:xfrm>
            <a:off x="5540544" y="5575338"/>
            <a:ext cx="5728901" cy="878007"/>
            <a:chOff x="2336312" y="2138473"/>
            <a:chExt cx="5728901" cy="878007"/>
          </a:xfrm>
        </p:grpSpPr>
        <p:pic>
          <p:nvPicPr>
            <p:cNvPr descr="Icon&#10;&#10;Description automatically generated" id="349" name="Google Shape;349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36312" y="2138473"/>
              <a:ext cx="869226" cy="878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21"/>
            <p:cNvSpPr txBox="1"/>
            <p:nvPr/>
          </p:nvSpPr>
          <p:spPr>
            <a:xfrm>
              <a:off x="3359649" y="2352782"/>
              <a:ext cx="4705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Tenacity – 500 ft and lower view </a:t>
              </a:r>
              <a:endParaRPr/>
            </a:p>
          </p:txBody>
        </p:sp>
      </p:grpSp>
      <p:grpSp>
        <p:nvGrpSpPr>
          <p:cNvPr id="351" name="Google Shape;351;p21"/>
          <p:cNvGrpSpPr/>
          <p:nvPr/>
        </p:nvGrpSpPr>
        <p:grpSpPr>
          <a:xfrm>
            <a:off x="1586626" y="1321141"/>
            <a:ext cx="5728901" cy="878007"/>
            <a:chOff x="2336312" y="2138473"/>
            <a:chExt cx="5728901" cy="878007"/>
          </a:xfrm>
        </p:grpSpPr>
        <p:pic>
          <p:nvPicPr>
            <p:cNvPr descr="Icon&#10;&#10;Description automatically generated" id="352" name="Google Shape;35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36312" y="2138473"/>
              <a:ext cx="869226" cy="878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1"/>
            <p:cNvSpPr txBox="1"/>
            <p:nvPr/>
          </p:nvSpPr>
          <p:spPr>
            <a:xfrm>
              <a:off x="3359649" y="2352782"/>
              <a:ext cx="4705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Wonder – 30,000 feet view</a:t>
              </a:r>
              <a:endParaRPr/>
            </a:p>
          </p:txBody>
        </p:sp>
      </p:grpSp>
      <p:cxnSp>
        <p:nvCxnSpPr>
          <p:cNvPr id="354" name="Google Shape;354;p21"/>
          <p:cNvCxnSpPr/>
          <p:nvPr/>
        </p:nvCxnSpPr>
        <p:spPr>
          <a:xfrm>
            <a:off x="1586626" y="2455524"/>
            <a:ext cx="3376119" cy="399782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5" name="Google Shape;355;p21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56" name="Google Shape;356;p2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/>
          <p:nvPr>
            <p:ph type="title"/>
          </p:nvPr>
        </p:nvSpPr>
        <p:spPr>
          <a:xfrm>
            <a:off x="1484311" y="685801"/>
            <a:ext cx="10018713" cy="629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/>
              <a:t>How does this fit in with other assessments?</a:t>
            </a:r>
            <a:endParaRPr/>
          </a:p>
        </p:txBody>
      </p:sp>
      <p:sp>
        <p:nvSpPr>
          <p:cNvPr id="362" name="Google Shape;362;p22"/>
          <p:cNvSpPr txBox="1"/>
          <p:nvPr>
            <p:ph idx="1" type="body"/>
          </p:nvPr>
        </p:nvSpPr>
        <p:spPr>
          <a:xfrm>
            <a:off x="1484310" y="1568301"/>
            <a:ext cx="10018713" cy="76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There are 3 main areas that social science looks at and measures  on an individual basis- </a:t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5037934" y="2390363"/>
            <a:ext cx="1944558" cy="1653401"/>
          </a:xfrm>
          <a:prstGeom prst="ellipse">
            <a:avLst/>
          </a:prstGeom>
          <a:solidFill>
            <a:srgbClr val="FFFF00"/>
          </a:solidFill>
          <a:ln cap="rnd" cmpd="sng" w="15875">
            <a:solidFill>
              <a:srgbClr val="237D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IQ</a:t>
            </a:r>
            <a:endParaRPr/>
          </a:p>
        </p:txBody>
      </p:sp>
      <p:sp>
        <p:nvSpPr>
          <p:cNvPr id="364" name="Google Shape;364;p22"/>
          <p:cNvSpPr txBox="1"/>
          <p:nvPr/>
        </p:nvSpPr>
        <p:spPr>
          <a:xfrm>
            <a:off x="6982492" y="2067197"/>
            <a:ext cx="432424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Intelligent Quotient - How I learn – learning capacity…  This is fixed – you can’t change it.</a:t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4247687" y="3365235"/>
            <a:ext cx="1944558" cy="1653401"/>
          </a:xfrm>
          <a:prstGeom prst="ellipse">
            <a:avLst/>
          </a:prstGeom>
          <a:solidFill>
            <a:srgbClr val="E68FB6"/>
          </a:solidFill>
          <a:ln cap="rnd" cmpd="sng" w="15875">
            <a:solidFill>
              <a:srgbClr val="237D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EQ</a:t>
            </a:r>
            <a:endParaRPr/>
          </a:p>
        </p:txBody>
      </p:sp>
      <p:sp>
        <p:nvSpPr>
          <p:cNvPr id="366" name="Google Shape;366;p22"/>
          <p:cNvSpPr txBox="1"/>
          <p:nvPr/>
        </p:nvSpPr>
        <p:spPr>
          <a:xfrm>
            <a:off x="1555049" y="4915548"/>
            <a:ext cx="467123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Emotional Quotient – how I respond emotionally to different emotions IN me…AND around me. You can grow in this area. </a:t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5772978" y="3394086"/>
            <a:ext cx="1944558" cy="1653401"/>
          </a:xfrm>
          <a:prstGeom prst="ellipse">
            <a:avLst/>
          </a:prstGeom>
          <a:solidFill>
            <a:schemeClr val="accent1"/>
          </a:solidFill>
          <a:ln cap="rnd" cmpd="sng" w="15875">
            <a:solidFill>
              <a:srgbClr val="237D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Personality</a:t>
            </a:r>
            <a:endParaRPr/>
          </a:p>
        </p:txBody>
      </p:sp>
      <p:sp>
        <p:nvSpPr>
          <p:cNvPr id="368" name="Google Shape;368;p22"/>
          <p:cNvSpPr txBox="1"/>
          <p:nvPr/>
        </p:nvSpPr>
        <p:spPr>
          <a:xfrm>
            <a:off x="6831787" y="4915548"/>
            <a:ext cx="467123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Personality – think what, why, where, and how I like to interact, work and operate.  This is relatively fixed. Often on a continuum. </a:t>
            </a:r>
            <a:endParaRPr/>
          </a:p>
        </p:txBody>
      </p:sp>
      <p:sp>
        <p:nvSpPr>
          <p:cNvPr id="369" name="Google Shape;369;p22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70" name="Google Shape;370;p22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"/>
          <p:cNvSpPr txBox="1"/>
          <p:nvPr>
            <p:ph type="title"/>
          </p:nvPr>
        </p:nvSpPr>
        <p:spPr>
          <a:xfrm>
            <a:off x="1484311" y="685801"/>
            <a:ext cx="10018713" cy="629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/>
              <a:t>How does this fit in with other personality assessments?</a:t>
            </a:r>
            <a:endParaRPr/>
          </a:p>
        </p:txBody>
      </p:sp>
      <p:sp>
        <p:nvSpPr>
          <p:cNvPr id="376" name="Google Shape;376;p23"/>
          <p:cNvSpPr txBox="1"/>
          <p:nvPr>
            <p:ph idx="1" type="body"/>
          </p:nvPr>
        </p:nvSpPr>
        <p:spPr>
          <a:xfrm>
            <a:off x="1484310" y="1458931"/>
            <a:ext cx="10018713" cy="4921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Working Genius</a:t>
            </a:r>
            <a:r>
              <a:rPr lang="en-US" sz="2800"/>
              <a:t> assessment describes the type of work (what) someone excels at 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when used in a team environment can help with </a:t>
            </a:r>
            <a:r>
              <a:rPr b="1" i="1" lang="en-US"/>
              <a:t>who</a:t>
            </a:r>
            <a:r>
              <a:rPr lang="en-US"/>
              <a:t> to give certain types of work to.</a:t>
            </a:r>
            <a:endParaRPr/>
          </a:p>
          <a:p>
            <a:pPr indent="-285750" lvl="0" marL="285750" rtl="0" algn="l">
              <a:spcBef>
                <a:spcPts val="1118"/>
              </a:spcBef>
              <a:spcAft>
                <a:spcPts val="0"/>
              </a:spcAft>
              <a:buSzPct val="145000"/>
              <a:buChar char="•"/>
            </a:pPr>
            <a:r>
              <a:rPr lang="en-US" sz="2800"/>
              <a:t>Every assessment is measuring a continuum of some set of variables.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 sz="2400"/>
              <a:t>EOS – measures visionary vs. integration – similar in some ways to this, but Working Genius breaks integration into additional groupings/buckets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 sz="2400"/>
              <a:t>DISC – measures </a:t>
            </a:r>
            <a:r>
              <a:rPr b="1" lang="en-US" sz="2400"/>
              <a:t>speed</a:t>
            </a:r>
            <a:r>
              <a:rPr lang="en-US" sz="2400"/>
              <a:t> you prefer to operate at (how you like to work) </a:t>
            </a:r>
            <a:r>
              <a:rPr b="1" lang="en-US" sz="2400"/>
              <a:t>against people focused vs. task </a:t>
            </a:r>
            <a:r>
              <a:rPr lang="en-US" sz="2400"/>
              <a:t>focused (what you like to focus on)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 sz="2400"/>
              <a:t>Myers Briggs – Compares how you </a:t>
            </a:r>
            <a:r>
              <a:rPr b="1" lang="en-US" sz="2400"/>
              <a:t>gather information </a:t>
            </a:r>
            <a:r>
              <a:rPr lang="en-US" sz="2400"/>
              <a:t>to solve problems (how) – are you big picture vs detail oriented, </a:t>
            </a:r>
            <a:r>
              <a:rPr b="1" lang="en-US" sz="2400"/>
              <a:t>how you process </a:t>
            </a:r>
            <a:r>
              <a:rPr lang="en-US" sz="2400"/>
              <a:t>information – internal vs. external (how), the lens you look at data through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 sz="2400"/>
              <a:t>Enneagram – gets under your </a:t>
            </a:r>
            <a:r>
              <a:rPr b="1" lang="en-US" sz="2400"/>
              <a:t>primary motivation </a:t>
            </a:r>
            <a:r>
              <a:rPr lang="en-US" sz="2400"/>
              <a:t>– the why or what drives you.</a:t>
            </a:r>
            <a:endParaRPr/>
          </a:p>
        </p:txBody>
      </p:sp>
      <p:sp>
        <p:nvSpPr>
          <p:cNvPr id="377" name="Google Shape;377;p23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78" name="Google Shape;378;p23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 txBox="1"/>
          <p:nvPr>
            <p:ph type="title"/>
          </p:nvPr>
        </p:nvSpPr>
        <p:spPr>
          <a:xfrm>
            <a:off x="1484310" y="408399"/>
            <a:ext cx="10018713" cy="752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Benefits of Working Genius</a:t>
            </a:r>
            <a:endParaRPr/>
          </a:p>
        </p:txBody>
      </p:sp>
      <p:sp>
        <p:nvSpPr>
          <p:cNvPr id="384" name="Google Shape;384;p24"/>
          <p:cNvSpPr txBox="1"/>
          <p:nvPr>
            <p:ph idx="1" type="body"/>
          </p:nvPr>
        </p:nvSpPr>
        <p:spPr>
          <a:xfrm>
            <a:off x="1484310" y="1208194"/>
            <a:ext cx="10018713" cy="5024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 sz="3200"/>
              <a:t>A loaded word … Diversity</a:t>
            </a:r>
            <a:endParaRPr/>
          </a:p>
          <a:p>
            <a:pPr indent="-285750" lvl="1" marL="742950" rtl="0" algn="l">
              <a:spcBef>
                <a:spcPts val="1118"/>
              </a:spcBef>
              <a:spcAft>
                <a:spcPts val="0"/>
              </a:spcAft>
              <a:buSzPct val="145000"/>
              <a:buChar char="•"/>
            </a:pPr>
            <a:r>
              <a:rPr lang="en-US" sz="2800"/>
              <a:t>The best teams have a broad set of diverse opinions and gifts/abilities</a:t>
            </a:r>
            <a:endParaRPr/>
          </a:p>
          <a:p>
            <a:pPr indent="-285750" lvl="0" marL="285750" rtl="0" algn="l">
              <a:spcBef>
                <a:spcPts val="1192"/>
              </a:spcBef>
              <a:spcAft>
                <a:spcPts val="0"/>
              </a:spcAft>
              <a:buSzPct val="145000"/>
              <a:buChar char="•"/>
            </a:pPr>
            <a:r>
              <a:rPr lang="en-US" sz="3200"/>
              <a:t>Understanding where your team’s geniuses are can help you set everyone up for better job satisfaction</a:t>
            </a:r>
            <a:endParaRPr/>
          </a:p>
          <a:p>
            <a:pPr indent="-285750" lvl="1" marL="742950" rtl="0" algn="l">
              <a:spcBef>
                <a:spcPts val="1118"/>
              </a:spcBef>
              <a:spcAft>
                <a:spcPts val="0"/>
              </a:spcAft>
              <a:buSzPct val="145000"/>
              <a:buChar char="•"/>
            </a:pPr>
            <a:r>
              <a:rPr lang="en-US" sz="2800"/>
              <a:t>This should translate to </a:t>
            </a:r>
            <a:r>
              <a:rPr b="1" i="1" lang="en-US" sz="2800"/>
              <a:t>less churn </a:t>
            </a:r>
            <a:r>
              <a:rPr lang="en-US" sz="2800"/>
              <a:t>of your team.</a:t>
            </a:r>
            <a:endParaRPr/>
          </a:p>
          <a:p>
            <a:pPr indent="-285750" lvl="0" marL="285750" rtl="0" algn="l">
              <a:spcBef>
                <a:spcPts val="1192"/>
              </a:spcBef>
              <a:spcAft>
                <a:spcPts val="0"/>
              </a:spcAft>
              <a:buSzPct val="145000"/>
              <a:buChar char="•"/>
            </a:pPr>
            <a:r>
              <a:rPr lang="en-US" sz="3200"/>
              <a:t>Understanding gaps in Geniuses being represented can help you understand why certain tasks either</a:t>
            </a:r>
            <a:endParaRPr/>
          </a:p>
          <a:p>
            <a:pPr indent="-285750" lvl="1" marL="742950" rtl="0" algn="l">
              <a:spcBef>
                <a:spcPts val="1118"/>
              </a:spcBef>
              <a:spcAft>
                <a:spcPts val="0"/>
              </a:spcAft>
              <a:buSzPct val="145000"/>
              <a:buChar char="•"/>
            </a:pPr>
            <a:r>
              <a:rPr lang="en-US" sz="2800"/>
              <a:t>fall on you or </a:t>
            </a:r>
            <a:endParaRPr/>
          </a:p>
          <a:p>
            <a:pPr indent="-285750" lvl="1" marL="742950" rtl="0" algn="l">
              <a:spcBef>
                <a:spcPts val="1118"/>
              </a:spcBef>
              <a:spcAft>
                <a:spcPts val="0"/>
              </a:spcAft>
              <a:buSzPct val="145000"/>
              <a:buChar char="•"/>
            </a:pPr>
            <a:r>
              <a:rPr lang="en-US" sz="2800"/>
              <a:t>seem to be constant issues</a:t>
            </a:r>
            <a:endParaRPr/>
          </a:p>
        </p:txBody>
      </p:sp>
      <p:sp>
        <p:nvSpPr>
          <p:cNvPr id="385" name="Google Shape;385;p24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86" name="Google Shape;386;p24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 txBox="1"/>
          <p:nvPr>
            <p:ph type="title"/>
          </p:nvPr>
        </p:nvSpPr>
        <p:spPr>
          <a:xfrm>
            <a:off x="1484310" y="390526"/>
            <a:ext cx="10018713" cy="67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/>
              <a:t>This Leadership Team</a:t>
            </a:r>
            <a:endParaRPr/>
          </a:p>
        </p:txBody>
      </p:sp>
      <p:sp>
        <p:nvSpPr>
          <p:cNvPr id="392" name="Google Shape;392;p25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Put spreadsheet of team’s Working Genius Here</a:t>
            </a:r>
            <a:endParaRPr/>
          </a:p>
        </p:txBody>
      </p:sp>
      <p:sp>
        <p:nvSpPr>
          <p:cNvPr id="393" name="Google Shape;393;p25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394" name="Google Shape;394;p25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"/>
          <p:cNvSpPr txBox="1"/>
          <p:nvPr>
            <p:ph type="title"/>
          </p:nvPr>
        </p:nvSpPr>
        <p:spPr>
          <a:xfrm>
            <a:off x="1484310" y="408399"/>
            <a:ext cx="10018713" cy="752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What challenges does this create?</a:t>
            </a:r>
            <a:endParaRPr/>
          </a:p>
        </p:txBody>
      </p:sp>
      <p:sp>
        <p:nvSpPr>
          <p:cNvPr id="400" name="Google Shape;400;p26"/>
          <p:cNvSpPr txBox="1"/>
          <p:nvPr>
            <p:ph idx="1" type="body"/>
          </p:nvPr>
        </p:nvSpPr>
        <p:spPr>
          <a:xfrm>
            <a:off x="1484310" y="1208194"/>
            <a:ext cx="10018713" cy="5024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640"/>
              <a:buNone/>
            </a:pPr>
            <a:r>
              <a:rPr lang="en-US" sz="3200"/>
              <a:t>Back in your groups of 2 or 3 … </a:t>
            </a:r>
            <a:endParaRPr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SzPts val="4640"/>
              <a:buChar char="•"/>
            </a:pPr>
            <a:r>
              <a:rPr lang="en-US" sz="3200"/>
              <a:t>Are you spending over 60% of your time in your geniuses?</a:t>
            </a:r>
            <a:endParaRPr sz="2800"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SzPts val="4640"/>
              <a:buChar char="•"/>
            </a:pPr>
            <a:r>
              <a:rPr lang="en-US" sz="3200"/>
              <a:t>What do you notice about where this team is strong?</a:t>
            </a:r>
            <a:endParaRPr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SzPts val="4640"/>
              <a:buChar char="•"/>
            </a:pPr>
            <a:r>
              <a:rPr lang="en-US" sz="3200"/>
              <a:t>What do you see about where this team has fewer people with geniuses?</a:t>
            </a:r>
            <a:endParaRPr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SzPts val="4640"/>
              <a:buChar char="•"/>
            </a:pPr>
            <a:r>
              <a:rPr lang="en-US" sz="3200"/>
              <a:t>How does having 6 people with frustration of ideation show itself?</a:t>
            </a:r>
            <a:endParaRPr/>
          </a:p>
        </p:txBody>
      </p:sp>
      <p:sp>
        <p:nvSpPr>
          <p:cNvPr id="401" name="Google Shape;401;p26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402" name="Google Shape;402;p26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Back to our first question – </a:t>
            </a:r>
            <a:endParaRPr/>
          </a:p>
        </p:txBody>
      </p:sp>
      <p:sp>
        <p:nvSpPr>
          <p:cNvPr id="408" name="Google Shape;408;p27"/>
          <p:cNvSpPr txBox="1"/>
          <p:nvPr>
            <p:ph idx="1" type="body"/>
          </p:nvPr>
        </p:nvSpPr>
        <p:spPr>
          <a:xfrm>
            <a:off x="1484310" y="2092960"/>
            <a:ext cx="10018713" cy="4193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Think of something you want to improve in your company right now …</a:t>
            </a:r>
            <a:endParaRPr/>
          </a:p>
          <a:p>
            <a:pPr indent="-285750" lvl="0" marL="285750" rtl="0" algn="l">
              <a:spcBef>
                <a:spcPts val="1118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What is the type of person that is needed to solve that?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What part of WIDGET is needed to solve it?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Is that person on your team?</a:t>
            </a:r>
            <a:endParaRPr/>
          </a:p>
          <a:p>
            <a:pPr indent="-285750" lvl="0" marL="285750" rtl="0" algn="l">
              <a:spcBef>
                <a:spcPts val="1118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Given where you are in a life cycle curve, what leadership is needed?</a:t>
            </a:r>
            <a:endParaRPr/>
          </a:p>
          <a:p>
            <a:pPr indent="-285750" lvl="0" marL="285750" rtl="0" algn="l">
              <a:spcBef>
                <a:spcPts val="1118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Look at your frustrations…</a:t>
            </a:r>
            <a:endParaRPr/>
          </a:p>
          <a:p>
            <a:pPr indent="-285750" lvl="1" marL="742950" rtl="0" algn="l"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Who on your team has geniuses that offset your frustrations?</a:t>
            </a:r>
            <a:endParaRPr/>
          </a:p>
        </p:txBody>
      </p:sp>
      <p:sp>
        <p:nvSpPr>
          <p:cNvPr id="409" name="Google Shape;409;p27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410" name="Google Shape;410;p27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Thoughts? Questions?</a:t>
            </a:r>
            <a:endParaRPr/>
          </a:p>
        </p:txBody>
      </p:sp>
      <p:sp>
        <p:nvSpPr>
          <p:cNvPr id="416" name="Google Shape;416;p28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What surprises you about this?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What is helpful about this?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How do you better understand where someone else on your team is coming from?</a:t>
            </a:r>
            <a:endParaRPr/>
          </a:p>
        </p:txBody>
      </p:sp>
      <p:sp>
        <p:nvSpPr>
          <p:cNvPr id="417" name="Google Shape;417;p28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418" name="Google Shape;418;p28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Combining your geniuses:</a:t>
            </a:r>
            <a:endParaRPr/>
          </a:p>
        </p:txBody>
      </p:sp>
      <p:sp>
        <p:nvSpPr>
          <p:cNvPr id="424" name="Google Shape;424;p29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940" lvl="0" marL="285750" rtl="0" algn="l">
              <a:spcBef>
                <a:spcPts val="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</p:txBody>
      </p:sp>
      <p:sp>
        <p:nvSpPr>
          <p:cNvPr id="425" name="Google Shape;425;p29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426" name="Google Shape;426;p29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7" name="Google Shape;427;p29"/>
          <p:cNvPicPr preferRelativeResize="0"/>
          <p:nvPr/>
        </p:nvPicPr>
        <p:blipFill rotWithShape="1">
          <a:blip r:embed="rId3">
            <a:alphaModFix/>
          </a:blip>
          <a:srcRect b="7546" l="5651" r="9609" t="18195"/>
          <a:stretch/>
        </p:blipFill>
        <p:spPr>
          <a:xfrm>
            <a:off x="1171574" y="1612899"/>
            <a:ext cx="10331449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61" name="Google Shape;161;p3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940" lvl="0" marL="285750" rtl="0" algn="l">
              <a:spcBef>
                <a:spcPts val="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</p:txBody>
      </p:sp>
      <p:pic>
        <p:nvPicPr>
          <p:cNvPr descr="John Calvin Quote: “Without knowledge of self there is no knowledge of God.”" id="162" name="Google Shape;1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164" name="Google Shape;164;p3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Combining your geniuses:</a:t>
            </a:r>
            <a:endParaRPr/>
          </a:p>
        </p:txBody>
      </p:sp>
      <p:sp>
        <p:nvSpPr>
          <p:cNvPr id="433" name="Google Shape;433;p30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940" lvl="0" marL="285750" rtl="0" algn="l">
              <a:spcBef>
                <a:spcPts val="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</p:txBody>
      </p:sp>
      <p:sp>
        <p:nvSpPr>
          <p:cNvPr id="434" name="Google Shape;434;p30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435" name="Google Shape;435;p30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6" name="Google Shape;436;p30"/>
          <p:cNvPicPr preferRelativeResize="0"/>
          <p:nvPr/>
        </p:nvPicPr>
        <p:blipFill rotWithShape="1">
          <a:blip r:embed="rId3">
            <a:alphaModFix/>
          </a:blip>
          <a:srcRect b="11528" l="5651" r="10172" t="20139"/>
          <a:stretch/>
        </p:blipFill>
        <p:spPr>
          <a:xfrm>
            <a:off x="822326" y="1924049"/>
            <a:ext cx="10262880" cy="46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Combining … last but not least</a:t>
            </a:r>
            <a:endParaRPr/>
          </a:p>
        </p:txBody>
      </p:sp>
      <p:sp>
        <p:nvSpPr>
          <p:cNvPr id="442" name="Google Shape;442;p31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last but not least…</a:t>
            </a:r>
            <a:endParaRPr/>
          </a:p>
          <a:p>
            <a:pPr indent="-27940" lvl="0" marL="2857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  <a:p>
            <a:pPr indent="-27940" lvl="0" marL="2857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  <a:p>
            <a:pPr indent="-27940" lvl="0" marL="2857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  <a:p>
            <a:pPr indent="-27940" lvl="0" marL="2857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  <a:p>
            <a:pPr indent="-27940" lvl="0" marL="2857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/>
          </a:p>
        </p:txBody>
      </p:sp>
      <p:sp>
        <p:nvSpPr>
          <p:cNvPr id="443" name="Google Shape;443;p31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444" name="Google Shape;444;p31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5" name="Google Shape;445;p31"/>
          <p:cNvPicPr preferRelativeResize="0"/>
          <p:nvPr/>
        </p:nvPicPr>
        <p:blipFill rotWithShape="1">
          <a:blip r:embed="rId3">
            <a:alphaModFix/>
          </a:blip>
          <a:srcRect b="9124" l="5652" r="10172" t="55139"/>
          <a:stretch/>
        </p:blipFill>
        <p:spPr>
          <a:xfrm>
            <a:off x="1484310" y="2876550"/>
            <a:ext cx="10262879" cy="245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2"/>
          <p:cNvSpPr txBox="1"/>
          <p:nvPr>
            <p:ph type="title"/>
          </p:nvPr>
        </p:nvSpPr>
        <p:spPr>
          <a:xfrm>
            <a:off x="1493836" y="344807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Your company leadership</a:t>
            </a:r>
            <a:endParaRPr/>
          </a:p>
        </p:txBody>
      </p:sp>
      <p:graphicFrame>
        <p:nvGraphicFramePr>
          <p:cNvPr id="451" name="Google Shape;451;p32"/>
          <p:cNvGraphicFramePr/>
          <p:nvPr/>
        </p:nvGraphicFramePr>
        <p:xfrm>
          <a:off x="1570038" y="13747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{5F725E40-C856-4A9F-8118-B281B57276E1}</a:tableStyleId>
              </a:tblPr>
              <a:tblGrid>
                <a:gridCol w="2043100"/>
                <a:gridCol w="2043100"/>
              </a:tblGrid>
              <a:tr h="3566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Wonder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Genius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Frustration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52" name="Google Shape;452;p32"/>
          <p:cNvGraphicFramePr/>
          <p:nvPr/>
        </p:nvGraphicFramePr>
        <p:xfrm>
          <a:off x="1570038" y="31584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{5F725E40-C856-4A9F-8118-B281B57276E1}</a:tableStyleId>
              </a:tblPr>
              <a:tblGrid>
                <a:gridCol w="2043100"/>
                <a:gridCol w="1958975"/>
              </a:tblGrid>
              <a:tr h="3566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Invention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Genius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Frustration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53" name="Google Shape;453;p32"/>
          <p:cNvGraphicFramePr/>
          <p:nvPr/>
        </p:nvGraphicFramePr>
        <p:xfrm>
          <a:off x="1636713" y="51130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{5F725E40-C856-4A9F-8118-B281B57276E1}</a:tableStyleId>
              </a:tblPr>
              <a:tblGrid>
                <a:gridCol w="2043100"/>
                <a:gridCol w="2043100"/>
              </a:tblGrid>
              <a:tr h="3566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Discernment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Genius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Frustration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54" name="Google Shape;454;p32"/>
          <p:cNvGraphicFramePr/>
          <p:nvPr/>
        </p:nvGraphicFramePr>
        <p:xfrm>
          <a:off x="6667501" y="1629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{5F725E40-C856-4A9F-8118-B281B57276E1}</a:tableStyleId>
              </a:tblPr>
              <a:tblGrid>
                <a:gridCol w="2043100"/>
                <a:gridCol w="2043100"/>
              </a:tblGrid>
              <a:tr h="3566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Galvanizing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Genius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Frustration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55" name="Google Shape;455;p32"/>
          <p:cNvGraphicFramePr/>
          <p:nvPr/>
        </p:nvGraphicFramePr>
        <p:xfrm>
          <a:off x="6600826" y="32131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{5F725E40-C856-4A9F-8118-B281B57276E1}</a:tableStyleId>
              </a:tblPr>
              <a:tblGrid>
                <a:gridCol w="2043100"/>
                <a:gridCol w="2043100"/>
              </a:tblGrid>
              <a:tr h="3566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Enablement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Genius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Frustration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56" name="Google Shape;456;p32"/>
          <p:cNvGraphicFramePr/>
          <p:nvPr/>
        </p:nvGraphicFramePr>
        <p:xfrm>
          <a:off x="6667501" y="51130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{5F725E40-C856-4A9F-8118-B281B57276E1}</a:tableStyleId>
              </a:tblPr>
              <a:tblGrid>
                <a:gridCol w="2043100"/>
                <a:gridCol w="2043100"/>
              </a:tblGrid>
              <a:tr h="3566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Tenacity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Genius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Frustration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57" name="Google Shape;457;p32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458" name="Google Shape;458;p32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Question 2</a:t>
            </a:r>
            <a:endParaRPr/>
          </a:p>
        </p:txBody>
      </p:sp>
      <p:sp>
        <p:nvSpPr>
          <p:cNvPr id="170" name="Google Shape;170;p4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Think of something you want to improve in your company right now …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Why is it not improved/solved already?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What is the type of person needed to improve/solve that?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To what extent is this like you or different than you?</a:t>
            </a:r>
            <a:endParaRPr/>
          </a:p>
        </p:txBody>
      </p:sp>
      <p:sp>
        <p:nvSpPr>
          <p:cNvPr id="171" name="Google Shape;171;p4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172" name="Google Shape;172;p4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Time to consider</a:t>
            </a:r>
            <a:endParaRPr/>
          </a:p>
        </p:txBody>
      </p:sp>
      <p:sp>
        <p:nvSpPr>
          <p:cNvPr id="178" name="Google Shape;178;p5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Take a few minutes right now …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Think of a day that just drained you … What was the context?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What was a day that you thought was a great day of work.  What was that context?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Think of a task that your team would give you negative feedback on … what task/type of task is that?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Get in groups of 2 (or 3 if needed) and share with each other – 2 mins per person…</a:t>
            </a:r>
            <a:endParaRPr/>
          </a:p>
        </p:txBody>
      </p:sp>
      <p:sp>
        <p:nvSpPr>
          <p:cNvPr id="179" name="Google Shape;179;p5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180" name="Google Shape;180;p5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More questions …</a:t>
            </a:r>
            <a:endParaRPr/>
          </a:p>
        </p:txBody>
      </p:sp>
      <p:sp>
        <p:nvSpPr>
          <p:cNvPr id="186" name="Google Shape;186;p6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060"/>
              <a:buChar char="•"/>
            </a:pPr>
            <a:r>
              <a:rPr lang="en-US"/>
              <a:t>How many of you have ever heard – “If you love the work you do, you will never work another day in your life.”?</a:t>
            </a:r>
            <a:endParaRPr/>
          </a:p>
        </p:txBody>
      </p:sp>
      <p:sp>
        <p:nvSpPr>
          <p:cNvPr id="187" name="Google Shape;187;p6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188" name="Google Shape;188;p6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/>
              <a:t>Getting Underneath How I Feel About My Work</a:t>
            </a:r>
            <a:endParaRPr/>
          </a:p>
        </p:txBody>
      </p:sp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SzPts val="4640"/>
              <a:buChar char="•"/>
            </a:pPr>
            <a:r>
              <a:rPr lang="en-US" sz="3200"/>
              <a:t>Patrick Lencioni – Felt like he was “exhausted and exasperated (at work) on a semi-regular basis” and didn’t get why. </a:t>
            </a:r>
            <a:endParaRPr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SzPts val="4640"/>
              <a:buChar char="•"/>
            </a:pPr>
            <a:r>
              <a:rPr lang="en-US" sz="3200"/>
              <a:t>In June of 2020, a colleague asked him, “Why are you like this?”</a:t>
            </a:r>
            <a:endParaRPr/>
          </a:p>
        </p:txBody>
      </p:sp>
      <p:sp>
        <p:nvSpPr>
          <p:cNvPr id="195" name="Google Shape;195;p7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196" name="Google Shape;196;p7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/>
          <p:nvPr>
            <p:ph type="title"/>
          </p:nvPr>
        </p:nvSpPr>
        <p:spPr>
          <a:xfrm>
            <a:off x="1484311" y="685800"/>
            <a:ext cx="10018713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The Premise</a:t>
            </a:r>
            <a:endParaRPr/>
          </a:p>
        </p:txBody>
      </p:sp>
      <p:sp>
        <p:nvSpPr>
          <p:cNvPr id="202" name="Google Shape;202;p8"/>
          <p:cNvSpPr txBox="1"/>
          <p:nvPr>
            <p:ph idx="1" type="body"/>
          </p:nvPr>
        </p:nvSpPr>
        <p:spPr>
          <a:xfrm>
            <a:off x="1484310" y="2092961"/>
            <a:ext cx="10018713" cy="369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Work feels most fulfilling (and the least draining) when the majority of your time is spent doing tasks/a role that uses the natural wiring – </a:t>
            </a:r>
            <a:r>
              <a:rPr i="1" lang="en-US" sz="2800"/>
              <a:t>your genius(es) </a:t>
            </a:r>
            <a:r>
              <a:rPr lang="en-US" sz="2800"/>
              <a:t>-  that God has given you. 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We do not all have the same geniuses…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To be a true genius, you not only do it well, but you are passionate about it and when doing it, you are energized. </a:t>
            </a:r>
            <a:endParaRPr/>
          </a:p>
        </p:txBody>
      </p:sp>
      <p:sp>
        <p:nvSpPr>
          <p:cNvPr id="203" name="Google Shape;203;p8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04" name="Google Shape;204;p8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>
            <p:ph type="title"/>
          </p:nvPr>
        </p:nvSpPr>
        <p:spPr>
          <a:xfrm>
            <a:off x="1484312" y="322244"/>
            <a:ext cx="10018713" cy="94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On your own </a:t>
            </a:r>
            <a:endParaRPr/>
          </a:p>
        </p:txBody>
      </p:sp>
      <p:sp>
        <p:nvSpPr>
          <p:cNvPr id="210" name="Google Shape;210;p9"/>
          <p:cNvSpPr txBox="1"/>
          <p:nvPr>
            <p:ph idx="1" type="body"/>
          </p:nvPr>
        </p:nvSpPr>
        <p:spPr>
          <a:xfrm>
            <a:off x="1484312" y="1509311"/>
            <a:ext cx="4895055" cy="4281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4060"/>
              <a:buFont typeface="Corbel"/>
              <a:buAutoNum type="arabicPeriod"/>
            </a:pPr>
            <a:r>
              <a:rPr lang="en-US" sz="2800"/>
              <a:t>Who on this team do you think of as someone who likes to step back and think about what could be? </a:t>
            </a:r>
            <a:endParaRPr/>
          </a:p>
          <a:p>
            <a:pPr indent="-514350" lvl="0" marL="514350" rtl="0" algn="l">
              <a:spcBef>
                <a:spcPts val="1160"/>
              </a:spcBef>
              <a:spcAft>
                <a:spcPts val="0"/>
              </a:spcAft>
              <a:buSzPts val="4060"/>
              <a:buFont typeface="Corbel"/>
              <a:buAutoNum type="arabicPeriod"/>
            </a:pPr>
            <a:r>
              <a:rPr lang="en-US" sz="2800"/>
              <a:t>If you need some new system or process created, who do you go to?</a:t>
            </a:r>
            <a:endParaRPr/>
          </a:p>
          <a:p>
            <a:pPr indent="-514350" lvl="0" marL="514350" rtl="0" algn="l">
              <a:spcBef>
                <a:spcPts val="1160"/>
              </a:spcBef>
              <a:spcAft>
                <a:spcPts val="0"/>
              </a:spcAft>
              <a:buSzPts val="4060"/>
              <a:buFont typeface="Corbel"/>
              <a:buAutoNum type="arabicPeriod"/>
            </a:pPr>
            <a:r>
              <a:rPr lang="en-US" sz="2800"/>
              <a:t>Who do you naturally run your ideas by to help refine them?</a:t>
            </a:r>
            <a:endParaRPr/>
          </a:p>
        </p:txBody>
      </p:sp>
      <p:sp>
        <p:nvSpPr>
          <p:cNvPr id="211" name="Google Shape;211;p9"/>
          <p:cNvSpPr txBox="1"/>
          <p:nvPr>
            <p:ph idx="2" type="body"/>
          </p:nvPr>
        </p:nvSpPr>
        <p:spPr>
          <a:xfrm>
            <a:off x="6607967" y="1509311"/>
            <a:ext cx="4895056" cy="4281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4060"/>
              <a:buFont typeface="Corbel"/>
              <a:buAutoNum type="arabicPeriod" startAt="4"/>
            </a:pPr>
            <a:r>
              <a:rPr lang="en-US" sz="2800"/>
              <a:t>Who on this team can get a team aligned in a direction?</a:t>
            </a:r>
            <a:endParaRPr/>
          </a:p>
          <a:p>
            <a:pPr indent="-514350" lvl="0" marL="514350" rtl="0" algn="l">
              <a:spcBef>
                <a:spcPts val="1160"/>
              </a:spcBef>
              <a:spcAft>
                <a:spcPts val="0"/>
              </a:spcAft>
              <a:buSzPts val="4060"/>
              <a:buFont typeface="Corbel"/>
              <a:buAutoNum type="arabicPeriod" startAt="4"/>
            </a:pPr>
            <a:r>
              <a:rPr lang="en-US" sz="2800"/>
              <a:t>Who is great at coming along-side of a task and helping get it done?</a:t>
            </a:r>
            <a:endParaRPr/>
          </a:p>
          <a:p>
            <a:pPr indent="-514350" lvl="0" marL="514350" rtl="0" algn="l">
              <a:spcBef>
                <a:spcPts val="1160"/>
              </a:spcBef>
              <a:spcAft>
                <a:spcPts val="0"/>
              </a:spcAft>
              <a:buSzPts val="4060"/>
              <a:buFont typeface="Corbel"/>
              <a:buAutoNum type="arabicPeriod" startAt="4"/>
            </a:pPr>
            <a:r>
              <a:rPr lang="en-US" sz="2800"/>
              <a:t>Who on this team best helps hold people accountable and pushes things across the finish line?</a:t>
            </a:r>
            <a:endParaRPr/>
          </a:p>
        </p:txBody>
      </p:sp>
      <p:sp>
        <p:nvSpPr>
          <p:cNvPr id="212" name="Google Shape;212;p9"/>
          <p:cNvSpPr txBox="1"/>
          <p:nvPr>
            <p:ph idx="11" type="ftr"/>
          </p:nvPr>
        </p:nvSpPr>
        <p:spPr>
          <a:xfrm>
            <a:off x="2761872" y="6340474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Clarity Leadership Group - Mark Irvin, Principal</a:t>
            </a:r>
            <a:endParaRPr/>
          </a:p>
        </p:txBody>
      </p:sp>
      <p:sp>
        <p:nvSpPr>
          <p:cNvPr id="213" name="Google Shape;213;p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3739951" y="5620341"/>
            <a:ext cx="633469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You can vote for yourself… but also interested in who besides you does this…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2022-12-09T00:11:19Z</dcterms:created>
  <dc:creator>Mark Irvin</dc:creator>
</cp:coreProperties>
</file>